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-21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B40E7-4A75-9B4A-986E-36D182E7B438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83737-18D8-424C-8A6D-9172EB0559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0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of </a:t>
            </a:r>
            <a:r>
              <a:rPr lang="en-US" dirty="0" err="1" smtClean="0"/>
              <a:t>precipiate</a:t>
            </a:r>
            <a:r>
              <a:rPr lang="en-US" dirty="0" smtClean="0"/>
              <a:t> formation from: http://</a:t>
            </a:r>
            <a:r>
              <a:rPr lang="en-US" dirty="0" err="1" smtClean="0"/>
              <a:t>www.stockmediaserveriq.com</a:t>
            </a:r>
            <a:r>
              <a:rPr lang="en-US" dirty="0" smtClean="0"/>
              <a:t>/</a:t>
            </a:r>
            <a:r>
              <a:rPr lang="en-US" dirty="0" err="1" smtClean="0"/>
              <a:t>index.cfm</a:t>
            </a:r>
            <a:r>
              <a:rPr lang="en-US" dirty="0" smtClean="0"/>
              <a:t>?/</a:t>
            </a:r>
            <a:r>
              <a:rPr lang="en-US" dirty="0" err="1" smtClean="0"/>
              <a:t>imagedetails_EN&amp;imgid</a:t>
            </a:r>
            <a:r>
              <a:rPr lang="en-US" dirty="0" smtClean="0"/>
              <a:t>=84681120</a:t>
            </a:r>
          </a:p>
          <a:p>
            <a:endParaRPr lang="en-US" dirty="0" smtClean="0"/>
          </a:p>
          <a:p>
            <a:r>
              <a:rPr lang="en-US" dirty="0" smtClean="0"/>
              <a:t>Strontium chloride</a:t>
            </a:r>
            <a:r>
              <a:rPr lang="en-US" baseline="0" dirty="0" smtClean="0"/>
              <a:t> + </a:t>
            </a:r>
            <a:r>
              <a:rPr lang="en-US" dirty="0" smtClean="0"/>
              <a:t>Sodium carbonate </a:t>
            </a:r>
            <a:r>
              <a:rPr lang="en-US" dirty="0" smtClean="0">
                <a:sym typeface="Wingdings"/>
              </a:rPr>
              <a:t> strontium carbonate (precipitate)</a:t>
            </a:r>
            <a:r>
              <a:rPr lang="en-US" baseline="0" dirty="0" smtClean="0">
                <a:sym typeface="Wingdings"/>
              </a:rPr>
              <a:t> + sodium chloride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60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Activity series 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mentchism.com</a:t>
            </a:r>
            <a:r>
              <a:rPr lang="en-US" baseline="0" dirty="0" smtClean="0"/>
              <a:t>/chart/activity-series-chart/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87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Activity series from: http://</a:t>
            </a:r>
            <a:r>
              <a:rPr lang="en-US" dirty="0" err="1" smtClean="0"/>
              <a:t>kristenchemistry.blogspot.ca</a:t>
            </a:r>
            <a:r>
              <a:rPr lang="en-US" dirty="0" smtClean="0"/>
              <a:t>/2015/11/redox-</a:t>
            </a:r>
            <a:r>
              <a:rPr lang="en-US" dirty="0" err="1" smtClean="0"/>
              <a:t>reactions.html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511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thescienceclassroom.org</a:t>
            </a:r>
            <a:r>
              <a:rPr lang="en-US" dirty="0" smtClean="0"/>
              <a:t>/chemistry-lessons/chemical-quantities-and-reactions/types-of-chemical-reactions/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829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Images from: http://</a:t>
            </a:r>
            <a:r>
              <a:rPr lang="en-US" dirty="0" err="1" smtClean="0"/>
              <a:t>thescienceclassroom.org</a:t>
            </a:r>
            <a:r>
              <a:rPr lang="en-US" dirty="0" smtClean="0"/>
              <a:t>/chemistry-lessons/chemical-quantities-and-reactions/types-of-chemical-reactions/</a:t>
            </a:r>
          </a:p>
          <a:p>
            <a:r>
              <a:rPr lang="en-US" u="sng" dirty="0" smtClean="0"/>
              <a:t>And: </a:t>
            </a:r>
            <a:r>
              <a:rPr lang="en-US" dirty="0" smtClean="0"/>
              <a:t>http://</a:t>
            </a:r>
            <a:r>
              <a:rPr lang="en-US" dirty="0" err="1" smtClean="0"/>
              <a:t>www.chemistryland.com</a:t>
            </a:r>
            <a:r>
              <a:rPr lang="en-US" dirty="0" smtClean="0"/>
              <a:t>/CHM130FieldLab/Lab9/Lab9.html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449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28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https://</a:t>
            </a:r>
            <a:r>
              <a:rPr lang="en-US" dirty="0" err="1" smtClean="0"/>
              <a:t>prezi.com</a:t>
            </a:r>
            <a:r>
              <a:rPr lang="en-US" dirty="0" smtClean="0"/>
              <a:t>/e9ez5cahv44p/4-types-of-chemical-reactions/ </a:t>
            </a:r>
            <a:r>
              <a:rPr lang="en-US" u="sng" dirty="0" smtClean="0"/>
              <a:t>and</a:t>
            </a:r>
            <a:endParaRPr lang="en-US" dirty="0" smtClean="0"/>
          </a:p>
          <a:p>
            <a:r>
              <a:rPr lang="en-US" dirty="0" smtClean="0"/>
              <a:t>http://www.ck12.org/physical-science/Synthesis-Reactions-in-Physical-Science/lesson/Synthesis-Reactions-MS-PS/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85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310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 http://</a:t>
            </a:r>
            <a:r>
              <a:rPr lang="en-US" dirty="0" err="1" smtClean="0"/>
              <a:t>www.upstore.me</a:t>
            </a:r>
            <a:r>
              <a:rPr lang="en-US" dirty="0" smtClean="0"/>
              <a:t>/decomposition-reaction-examples-in-real-</a:t>
            </a:r>
            <a:r>
              <a:rPr lang="en-US" dirty="0" err="1" smtClean="0"/>
              <a:t>life.html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828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Images</a:t>
            </a:r>
            <a:r>
              <a:rPr lang="en-US" baseline="0" dirty="0" smtClean="0"/>
              <a:t> from: https://</a:t>
            </a:r>
            <a:r>
              <a:rPr lang="en-US" baseline="0" dirty="0" err="1" smtClean="0"/>
              <a:t>www.boundless.com</a:t>
            </a:r>
            <a:r>
              <a:rPr lang="en-US" baseline="0" dirty="0" smtClean="0"/>
              <a:t>/chemistry/textbooks/boundless-chemistry-textbook/thermochemistry-6/energy-57/energy-changes-in-chemical-reactions-274-3509/</a:t>
            </a:r>
          </a:p>
          <a:p>
            <a:r>
              <a:rPr lang="en-US" u="sng" baseline="0" dirty="0" smtClean="0"/>
              <a:t>And</a:t>
            </a:r>
            <a:r>
              <a:rPr lang="en-US" u="none" baseline="0" dirty="0" smtClean="0"/>
              <a:t> https://</a:t>
            </a:r>
            <a:r>
              <a:rPr lang="en-US" u="none" baseline="0" dirty="0" err="1" smtClean="0"/>
              <a:t>socratic.org</a:t>
            </a:r>
            <a:r>
              <a:rPr lang="en-US" u="none" baseline="0" dirty="0" smtClean="0"/>
              <a:t>/questions/what-is-the-hydrogen-peroxide-decomposition-equation</a:t>
            </a:r>
            <a:endParaRPr lang="en-US" u="sng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927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baseline="0" dirty="0" smtClean="0"/>
              <a:t> from: http://</a:t>
            </a:r>
            <a:r>
              <a:rPr lang="en-US" baseline="0" dirty="0" err="1" smtClean="0"/>
              <a:t>www.chm.bris.ac.uk</a:t>
            </a:r>
            <a:r>
              <a:rPr lang="en-US" baseline="0" dirty="0" smtClean="0"/>
              <a:t>/</a:t>
            </a:r>
            <a:r>
              <a:rPr lang="en-US" baseline="0" dirty="0" err="1" smtClean="0"/>
              <a:t>motm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tnt</a:t>
            </a:r>
            <a:r>
              <a:rPr lang="en-US" baseline="0" dirty="0" smtClean="0"/>
              <a:t>/</a:t>
            </a:r>
            <a:r>
              <a:rPr lang="en-US" baseline="0" dirty="0" err="1" smtClean="0"/>
              <a:t>tnth.htm</a:t>
            </a:r>
            <a:endParaRPr lang="en-US" baseline="0" dirty="0" smtClean="0"/>
          </a:p>
          <a:p>
            <a:r>
              <a:rPr lang="en-US" baseline="0" dirty="0" smtClean="0"/>
              <a:t>Equation from: https://</a:t>
            </a:r>
            <a:r>
              <a:rPr lang="en-US" baseline="0" dirty="0" err="1" smtClean="0"/>
              <a:t>knowledgebookblog.wordpress.com</a:t>
            </a:r>
            <a:r>
              <a:rPr lang="en-US" baseline="0" dirty="0" smtClean="0"/>
              <a:t>/2012/06/16/explosions-and-explosives/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31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 from: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www.aboutthemcat.org</a:t>
            </a:r>
            <a:r>
              <a:rPr lang="en-US" baseline="0" dirty="0" smtClean="0"/>
              <a:t>/chemistry/chemical-reaction-</a:t>
            </a:r>
            <a:r>
              <a:rPr lang="en-US" baseline="0" dirty="0" err="1" smtClean="0"/>
              <a:t>types.php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2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Zinc &amp; hydrogen </a:t>
            </a:r>
            <a:r>
              <a:rPr lang="en-US" dirty="0" smtClean="0"/>
              <a:t>sulfide</a:t>
            </a:r>
            <a:r>
              <a:rPr lang="en-US" baseline="0" dirty="0" smtClean="0"/>
              <a:t> </a:t>
            </a:r>
            <a:r>
              <a:rPr lang="en-US" baseline="0" dirty="0" smtClean="0"/>
              <a:t>from: http://</a:t>
            </a:r>
            <a:r>
              <a:rPr lang="en-US" baseline="0" dirty="0" err="1" smtClean="0"/>
              <a:t>likesuccess.com</a:t>
            </a:r>
            <a:r>
              <a:rPr lang="en-US" baseline="0" dirty="0" smtClean="0"/>
              <a:t>/</a:t>
            </a:r>
            <a:r>
              <a:rPr lang="en-US" baseline="0" dirty="0" smtClean="0"/>
              <a:t>img4537963</a:t>
            </a:r>
          </a:p>
          <a:p>
            <a:r>
              <a:rPr lang="en-US" baseline="0" dirty="0" smtClean="0"/>
              <a:t>Magnesium &amp; copper sulfate from: http://</a:t>
            </a:r>
            <a:r>
              <a:rPr lang="en-US" baseline="0" dirty="0" err="1" smtClean="0"/>
              <a:t>study.com</a:t>
            </a:r>
            <a:r>
              <a:rPr lang="en-US" baseline="0" dirty="0" smtClean="0"/>
              <a:t>/academy/lesson/single-displacement-reaction-definition-</a:t>
            </a:r>
            <a:r>
              <a:rPr lang="en-US" baseline="0" dirty="0" err="1" smtClean="0"/>
              <a:t>examples.html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83737-18D8-424C-8A6D-9172EB05590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03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22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70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233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864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6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38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02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53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7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644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17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C7B75-6345-9B4E-AE4F-2559082FA7BD}" type="datetimeFigureOut">
              <a:rPr lang="en-US" smtClean="0"/>
              <a:t>17-02-26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94965-6170-0F4B-85CD-5B059502D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829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Classifying Chemical Reactions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808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Displacement Reactions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1645356"/>
          </a:xfrm>
        </p:spPr>
        <p:txBody>
          <a:bodyPr/>
          <a:lstStyle/>
          <a:p>
            <a:r>
              <a:rPr lang="en-US" dirty="0" smtClean="0"/>
              <a:t>One element takes the place of another element in a compound.</a:t>
            </a:r>
            <a:endParaRPr lang="en-US" dirty="0"/>
          </a:p>
        </p:txBody>
      </p:sp>
      <p:pic>
        <p:nvPicPr>
          <p:cNvPr id="10" name="Content Placeholder 9" descr="single-displacement-reaction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8275" b="-48275"/>
          <a:stretch>
            <a:fillRect/>
          </a:stretch>
        </p:blipFill>
        <p:spPr>
          <a:xfrm>
            <a:off x="457200" y="3556000"/>
            <a:ext cx="8229600" cy="2570163"/>
          </a:xfrm>
        </p:spPr>
      </p:pic>
    </p:spTree>
    <p:extLst>
      <p:ext uri="{BB962C8B-B14F-4D97-AF65-F5344CB8AC3E}">
        <p14:creationId xmlns:p14="http://schemas.microsoft.com/office/powerpoint/2010/main" val="3720494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</a:t>
            </a:r>
            <a:r>
              <a:rPr lang="en-US" smtClean="0"/>
              <a:t>Displacement Reactions</a:t>
            </a:r>
            <a:endParaRPr lang="en-US"/>
          </a:p>
        </p:txBody>
      </p:sp>
      <p:pic>
        <p:nvPicPr>
          <p:cNvPr id="5" name="Content Placeholder 4" descr="4537963-single-displacement-reaction-examples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930" r="-39930"/>
          <a:stretch>
            <a:fillRect/>
          </a:stretch>
        </p:blipFill>
        <p:spPr>
          <a:xfrm>
            <a:off x="457200" y="1600200"/>
            <a:ext cx="8229600" cy="2125663"/>
          </a:xfrm>
        </p:spPr>
      </p:pic>
      <p:pic>
        <p:nvPicPr>
          <p:cNvPr id="6" name="Content Placeholder 5" descr="finalreactionexample1.pn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02" r="-1702"/>
          <a:stretch>
            <a:fillRect/>
          </a:stretch>
        </p:blipFill>
        <p:spPr>
          <a:xfrm>
            <a:off x="457200" y="3979863"/>
            <a:ext cx="8229600" cy="2146300"/>
          </a:xfrm>
        </p:spPr>
      </p:pic>
    </p:spTree>
    <p:extLst>
      <p:ext uri="{BB962C8B-B14F-4D97-AF65-F5344CB8AC3E}">
        <p14:creationId xmlns:p14="http://schemas.microsoft.com/office/powerpoint/2010/main" val="23644305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can predict if a metal (or hydrogen) will displace another metal in a compound using the </a:t>
            </a:r>
            <a:r>
              <a:rPr lang="en-US" b="1" dirty="0" smtClean="0"/>
              <a:t>activity series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Activity_Series_Chart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915" r="-27915"/>
          <a:stretch>
            <a:fillRect/>
          </a:stretch>
        </p:blipFill>
        <p:spPr>
          <a:xfrm>
            <a:off x="4648200" y="1157288"/>
            <a:ext cx="4038600" cy="5446712"/>
          </a:xfrm>
        </p:spPr>
      </p:pic>
    </p:spTree>
    <p:extLst>
      <p:ext uri="{BB962C8B-B14F-4D97-AF65-F5344CB8AC3E}">
        <p14:creationId xmlns:p14="http://schemas.microsoft.com/office/powerpoint/2010/main" val="3770903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Will this reaction occur? What products?</a:t>
            </a:r>
          </a:p>
          <a:p>
            <a:r>
              <a:rPr lang="en-US" dirty="0" smtClean="0"/>
              <a:t>SnCl</a:t>
            </a:r>
            <a:r>
              <a:rPr lang="en-US" baseline="-25000" dirty="0" smtClean="0"/>
              <a:t>4(</a:t>
            </a:r>
            <a:r>
              <a:rPr lang="en-US" baseline="-25000" dirty="0" err="1" smtClean="0"/>
              <a:t>aq</a:t>
            </a:r>
            <a:r>
              <a:rPr lang="en-US" baseline="-25000" dirty="0" smtClean="0"/>
              <a:t>)</a:t>
            </a:r>
            <a:r>
              <a:rPr lang="en-US" dirty="0" smtClean="0"/>
              <a:t> + Al</a:t>
            </a:r>
            <a:r>
              <a:rPr lang="en-US" baseline="-25000" dirty="0" smtClean="0"/>
              <a:t>(s) </a:t>
            </a:r>
            <a:r>
              <a:rPr lang="en-US" dirty="0" smtClean="0">
                <a:sym typeface="Wingdings"/>
              </a:rPr>
              <a:t>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3 SnCl</a:t>
            </a:r>
            <a:r>
              <a:rPr lang="en-US" baseline="-25000" dirty="0" smtClean="0">
                <a:solidFill>
                  <a:srgbClr val="FF0000"/>
                </a:solidFill>
              </a:rPr>
              <a:t>4</a:t>
            </a:r>
            <a:r>
              <a:rPr lang="en-US" baseline="-25000" dirty="0">
                <a:solidFill>
                  <a:srgbClr val="FF0000"/>
                </a:solidFill>
              </a:rPr>
              <a:t>(</a:t>
            </a:r>
            <a:r>
              <a:rPr lang="en-US" baseline="-25000" dirty="0" err="1">
                <a:solidFill>
                  <a:srgbClr val="FF0000"/>
                </a:solidFill>
              </a:rPr>
              <a:t>aq</a:t>
            </a:r>
            <a:r>
              <a:rPr lang="en-US" baseline="-25000" dirty="0">
                <a:solidFill>
                  <a:srgbClr val="FF0000"/>
                </a:solidFill>
              </a:rPr>
              <a:t>)</a:t>
            </a:r>
            <a:r>
              <a:rPr lang="en-US" dirty="0">
                <a:solidFill>
                  <a:srgbClr val="FF0000"/>
                </a:solidFill>
              </a:rPr>
              <a:t> + </a:t>
            </a:r>
            <a:r>
              <a:rPr lang="en-US" dirty="0" smtClean="0">
                <a:solidFill>
                  <a:srgbClr val="FF0000"/>
                </a:solidFill>
              </a:rPr>
              <a:t>4 Al</a:t>
            </a:r>
            <a:r>
              <a:rPr lang="en-US" baseline="-25000" dirty="0">
                <a:solidFill>
                  <a:srgbClr val="FF0000"/>
                </a:solidFill>
              </a:rPr>
              <a:t>(s)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     4 AlCl</a:t>
            </a:r>
            <a:r>
              <a:rPr lang="en-US" baseline="-25000" dirty="0" smtClean="0">
                <a:solidFill>
                  <a:srgbClr val="FF0000"/>
                </a:solidFill>
                <a:sym typeface="Wingdings"/>
              </a:rPr>
              <a:t>3(</a:t>
            </a:r>
            <a:r>
              <a:rPr lang="en-US" baseline="-25000" dirty="0" err="1" smtClean="0">
                <a:solidFill>
                  <a:srgbClr val="FF0000"/>
                </a:solidFill>
                <a:sym typeface="Wingdings"/>
              </a:rPr>
              <a:t>aq</a:t>
            </a:r>
            <a:r>
              <a:rPr lang="en-US" baseline="-25000" dirty="0" smtClean="0">
                <a:solidFill>
                  <a:srgbClr val="FF0000"/>
                </a:solidFill>
                <a:sym typeface="Wingdings"/>
              </a:rPr>
              <a:t>)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+ 3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Sn</a:t>
            </a:r>
            <a:r>
              <a:rPr lang="en-US" baseline="-25000" dirty="0" smtClean="0">
                <a:solidFill>
                  <a:srgbClr val="FF0000"/>
                </a:solidFill>
                <a:sym typeface="Wingdings"/>
              </a:rPr>
              <a:t>(s)</a:t>
            </a:r>
            <a:endParaRPr lang="en-US" baseline="-250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CuF</a:t>
            </a:r>
            <a:r>
              <a:rPr lang="en-US" baseline="-25000" dirty="0" smtClean="0"/>
              <a:t>2(</a:t>
            </a:r>
            <a:r>
              <a:rPr lang="en-US" baseline="-25000" dirty="0" err="1" smtClean="0"/>
              <a:t>aq</a:t>
            </a:r>
            <a:r>
              <a:rPr lang="en-US" baseline="-25000" dirty="0" smtClean="0"/>
              <a:t>) </a:t>
            </a:r>
            <a:r>
              <a:rPr lang="en-US" dirty="0" smtClean="0"/>
              <a:t>+ Mg</a:t>
            </a:r>
            <a:r>
              <a:rPr lang="en-US" baseline="-25000" dirty="0" smtClean="0"/>
              <a:t>(s) </a:t>
            </a:r>
            <a:r>
              <a:rPr lang="en-US" dirty="0" smtClean="0">
                <a:sym typeface="Wingdings"/>
              </a:rPr>
              <a:t></a:t>
            </a:r>
          </a:p>
          <a:p>
            <a:r>
              <a:rPr lang="en-US" dirty="0">
                <a:solidFill>
                  <a:srgbClr val="FF0000"/>
                </a:solidFill>
              </a:rPr>
              <a:t>CuF</a:t>
            </a:r>
            <a:r>
              <a:rPr lang="en-US" baseline="-25000" dirty="0">
                <a:solidFill>
                  <a:srgbClr val="FF0000"/>
                </a:solidFill>
              </a:rPr>
              <a:t>2(</a:t>
            </a:r>
            <a:r>
              <a:rPr lang="en-US" baseline="-25000" dirty="0" err="1">
                <a:solidFill>
                  <a:srgbClr val="FF0000"/>
                </a:solidFill>
              </a:rPr>
              <a:t>aq</a:t>
            </a:r>
            <a:r>
              <a:rPr lang="en-US" baseline="-25000" dirty="0">
                <a:solidFill>
                  <a:srgbClr val="FF0000"/>
                </a:solidFill>
              </a:rPr>
              <a:t>) </a:t>
            </a:r>
            <a:r>
              <a:rPr lang="en-US" dirty="0">
                <a:solidFill>
                  <a:srgbClr val="FF0000"/>
                </a:solidFill>
              </a:rPr>
              <a:t>+ Mg</a:t>
            </a:r>
            <a:r>
              <a:rPr lang="en-US" baseline="-25000" dirty="0">
                <a:solidFill>
                  <a:srgbClr val="FF0000"/>
                </a:solidFill>
              </a:rPr>
              <a:t>(s)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        no reaction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Activity_Series_Chart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534" r="-28534"/>
          <a:stretch>
            <a:fillRect/>
          </a:stretch>
        </p:blipFill>
        <p:spPr>
          <a:xfrm>
            <a:off x="4741863" y="1212850"/>
            <a:ext cx="3944937" cy="5278438"/>
          </a:xfrm>
        </p:spPr>
      </p:pic>
    </p:spTree>
    <p:extLst>
      <p:ext uri="{BB962C8B-B14F-4D97-AF65-F5344CB8AC3E}">
        <p14:creationId xmlns:p14="http://schemas.microsoft.com/office/powerpoint/2010/main" val="3813369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Non-metals displacing non-metals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524368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</a:t>
            </a:r>
            <a:r>
              <a:rPr lang="en-US" baseline="-25000" dirty="0" smtClean="0"/>
              <a:t>2(g) </a:t>
            </a:r>
            <a:r>
              <a:rPr lang="en-US" dirty="0" smtClean="0"/>
              <a:t>+ 2 </a:t>
            </a:r>
            <a:r>
              <a:rPr lang="en-US" dirty="0" err="1" smtClean="0"/>
              <a:t>NaI</a:t>
            </a:r>
            <a:r>
              <a:rPr lang="en-US" baseline="-25000" dirty="0" smtClean="0"/>
              <a:t>(s) </a:t>
            </a:r>
            <a:r>
              <a:rPr lang="en-US" dirty="0" smtClean="0">
                <a:sym typeface="Wingdings"/>
              </a:rPr>
              <a:t> I</a:t>
            </a:r>
            <a:r>
              <a:rPr lang="en-US" baseline="-25000" dirty="0" smtClean="0">
                <a:sym typeface="Wingdings"/>
              </a:rPr>
              <a:t>2(s) </a:t>
            </a:r>
            <a:r>
              <a:rPr lang="en-US" dirty="0" smtClean="0">
                <a:sym typeface="Wingdings"/>
              </a:rPr>
              <a:t>+ 2 </a:t>
            </a:r>
            <a:r>
              <a:rPr lang="en-US" dirty="0" err="1" smtClean="0">
                <a:sym typeface="Wingdings"/>
              </a:rPr>
              <a:t>NaF</a:t>
            </a:r>
            <a:r>
              <a:rPr lang="en-US" baseline="-25000" dirty="0" smtClean="0">
                <a:sym typeface="Wingdings"/>
              </a:rPr>
              <a:t>(s)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What about:</a:t>
            </a:r>
          </a:p>
          <a:p>
            <a:pPr marL="0" indent="0">
              <a:buNone/>
            </a:pPr>
            <a:r>
              <a:rPr lang="en-US" dirty="0" smtClean="0"/>
              <a:t>I</a:t>
            </a:r>
            <a:r>
              <a:rPr lang="en-US" baseline="-25000" dirty="0" smtClean="0"/>
              <a:t>2(s)</a:t>
            </a:r>
            <a:r>
              <a:rPr lang="en-US" dirty="0" smtClean="0"/>
              <a:t> + MgCl</a:t>
            </a:r>
            <a:r>
              <a:rPr lang="en-US" baseline="-25000" dirty="0" smtClean="0"/>
              <a:t>2(</a:t>
            </a:r>
            <a:r>
              <a:rPr lang="en-US" baseline="-25000" dirty="0" err="1" smtClean="0"/>
              <a:t>aq</a:t>
            </a:r>
            <a:r>
              <a:rPr lang="en-US" baseline="-25000" dirty="0" smtClean="0"/>
              <a:t>) </a:t>
            </a:r>
            <a:r>
              <a:rPr lang="en-US" dirty="0" smtClean="0">
                <a:sym typeface="Wingdings"/>
              </a:rPr>
              <a:t>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baseline="-25000" dirty="0">
                <a:solidFill>
                  <a:srgbClr val="FF0000"/>
                </a:solidFill>
              </a:rPr>
              <a:t>2(s)</a:t>
            </a:r>
            <a:r>
              <a:rPr lang="en-US" dirty="0">
                <a:solidFill>
                  <a:srgbClr val="FF0000"/>
                </a:solidFill>
              </a:rPr>
              <a:t> + MgCl</a:t>
            </a:r>
            <a:r>
              <a:rPr lang="en-US" baseline="-25000" dirty="0">
                <a:solidFill>
                  <a:srgbClr val="FF0000"/>
                </a:solidFill>
              </a:rPr>
              <a:t>2(</a:t>
            </a:r>
            <a:r>
              <a:rPr lang="en-US" baseline="-25000" dirty="0" err="1">
                <a:solidFill>
                  <a:srgbClr val="FF0000"/>
                </a:solidFill>
              </a:rPr>
              <a:t>aq</a:t>
            </a:r>
            <a:r>
              <a:rPr lang="en-US" baseline="-25000" dirty="0">
                <a:solidFill>
                  <a:srgbClr val="FF0000"/>
                </a:solidFill>
              </a:rPr>
              <a:t>)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no reaction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Wingdings"/>
            </a:endParaRPr>
          </a:p>
          <a:p>
            <a:pPr marL="0" indent="0">
              <a:buNone/>
            </a:pPr>
            <a:r>
              <a:rPr lang="en-US" dirty="0" smtClean="0"/>
              <a:t>Cl</a:t>
            </a:r>
            <a:r>
              <a:rPr lang="en-US" baseline="-25000" dirty="0" smtClean="0"/>
              <a:t>2(g)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MgBr</a:t>
            </a:r>
            <a:r>
              <a:rPr lang="en-US" baseline="-25000" dirty="0" smtClean="0"/>
              <a:t>2</a:t>
            </a:r>
            <a:r>
              <a:rPr lang="en-US" baseline="-25000" dirty="0"/>
              <a:t>(</a:t>
            </a:r>
            <a:r>
              <a:rPr lang="en-US" baseline="-25000" dirty="0" err="1"/>
              <a:t>aq</a:t>
            </a:r>
            <a:r>
              <a:rPr lang="en-US" baseline="-25000" dirty="0"/>
              <a:t>) </a:t>
            </a:r>
            <a:r>
              <a:rPr lang="en-US" dirty="0">
                <a:sym typeface="Wingdings"/>
              </a:rPr>
              <a:t>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Cl</a:t>
            </a:r>
            <a:r>
              <a:rPr lang="en-US" baseline="-25000" dirty="0" smtClean="0">
                <a:solidFill>
                  <a:srgbClr val="FF0000"/>
                </a:solidFill>
              </a:rPr>
              <a:t>2(b)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+ </a:t>
            </a:r>
            <a:r>
              <a:rPr lang="en-US" dirty="0" smtClean="0">
                <a:solidFill>
                  <a:srgbClr val="FF0000"/>
                </a:solidFill>
              </a:rPr>
              <a:t>MgBr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baseline="-25000" dirty="0">
                <a:solidFill>
                  <a:srgbClr val="FF0000"/>
                </a:solidFill>
              </a:rPr>
              <a:t>(</a:t>
            </a:r>
            <a:r>
              <a:rPr lang="en-US" baseline="-25000" dirty="0" err="1">
                <a:solidFill>
                  <a:srgbClr val="FF0000"/>
                </a:solidFill>
              </a:rPr>
              <a:t>aq</a:t>
            </a:r>
            <a:r>
              <a:rPr lang="en-US" baseline="-25000" dirty="0">
                <a:solidFill>
                  <a:srgbClr val="FF0000"/>
                </a:solidFill>
              </a:rPr>
              <a:t>)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Br</a:t>
            </a:r>
            <a:r>
              <a:rPr lang="en-US" baseline="-25000" dirty="0" smtClean="0">
                <a:solidFill>
                  <a:srgbClr val="FF0000"/>
                </a:solidFill>
                <a:sym typeface="Wingdings"/>
              </a:rPr>
              <a:t>2(l)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+ MgCl</a:t>
            </a:r>
            <a:r>
              <a:rPr lang="en-US" baseline="-25000" dirty="0" smtClean="0">
                <a:solidFill>
                  <a:srgbClr val="FF0000"/>
                </a:solidFill>
                <a:sym typeface="Wingdings"/>
              </a:rPr>
              <a:t>2(</a:t>
            </a:r>
            <a:r>
              <a:rPr lang="en-US" baseline="-25000" dirty="0" err="1" smtClean="0">
                <a:solidFill>
                  <a:srgbClr val="FF0000"/>
                </a:solidFill>
                <a:sym typeface="Wingdings"/>
              </a:rPr>
              <a:t>aq</a:t>
            </a:r>
            <a:r>
              <a:rPr lang="en-US" baseline="-25000" dirty="0" smtClean="0">
                <a:solidFill>
                  <a:srgbClr val="FF0000"/>
                </a:solidFill>
                <a:sym typeface="Wingdings"/>
              </a:rPr>
              <a:t>)</a:t>
            </a:r>
            <a:endParaRPr lang="en-US" baseline="-25000" dirty="0">
              <a:solidFill>
                <a:srgbClr val="FF0000"/>
              </a:solidFill>
              <a:sym typeface="Wingdings"/>
            </a:endParaRPr>
          </a:p>
        </p:txBody>
      </p:sp>
      <p:pic>
        <p:nvPicPr>
          <p:cNvPr id="5" name="Content Placeholder 4" descr="FI.gi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5466" b="-25466"/>
          <a:stretch>
            <a:fillRect/>
          </a:stretch>
        </p:blipFill>
        <p:spPr>
          <a:xfrm>
            <a:off x="4789310" y="1600200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635670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Displacement Reactions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25133"/>
          </a:xfrm>
        </p:spPr>
        <p:txBody>
          <a:bodyPr/>
          <a:lstStyle/>
          <a:p>
            <a:r>
              <a:rPr lang="en-US" dirty="0" smtClean="0"/>
              <a:t>The positive ions of two different compounds exchange places, resulting in the formation of two new compounds.</a:t>
            </a:r>
            <a:endParaRPr lang="en-US" dirty="0"/>
          </a:p>
        </p:txBody>
      </p:sp>
      <p:pic>
        <p:nvPicPr>
          <p:cNvPr id="9" name="Content Placeholder 8" descr="double-displacement2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706" r="-9706"/>
          <a:stretch>
            <a:fillRect/>
          </a:stretch>
        </p:blipFill>
        <p:spPr>
          <a:xfrm>
            <a:off x="846138" y="3105150"/>
            <a:ext cx="7840662" cy="3021013"/>
          </a:xfrm>
        </p:spPr>
      </p:pic>
    </p:spTree>
    <p:extLst>
      <p:ext uri="{BB962C8B-B14F-4D97-AF65-F5344CB8AC3E}">
        <p14:creationId xmlns:p14="http://schemas.microsoft.com/office/powerpoint/2010/main" val="35124311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oubleReplacement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97" r="-7497"/>
          <a:stretch>
            <a:fillRect/>
          </a:stretch>
        </p:blipFill>
        <p:spPr>
          <a:xfrm>
            <a:off x="457200" y="3922713"/>
            <a:ext cx="8229600" cy="2203450"/>
          </a:xfrm>
        </p:spPr>
      </p:pic>
      <p:pic>
        <p:nvPicPr>
          <p:cNvPr id="8" name="Content Placeholder 7" descr="reaction-doub-disp.jpg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66" r="-10166"/>
          <a:stretch>
            <a:fillRect/>
          </a:stretch>
        </p:blipFill>
        <p:spPr>
          <a:xfrm>
            <a:off x="457200" y="592138"/>
            <a:ext cx="8229600" cy="2935287"/>
          </a:xfrm>
        </p:spPr>
      </p:pic>
    </p:spTree>
    <p:extLst>
      <p:ext uri="{BB962C8B-B14F-4D97-AF65-F5344CB8AC3E}">
        <p14:creationId xmlns:p14="http://schemas.microsoft.com/office/powerpoint/2010/main" val="2709449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of Chemical Change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Indicators that new substance has formed:</a:t>
            </a:r>
          </a:p>
          <a:p>
            <a:r>
              <a:rPr lang="en-US" dirty="0" smtClean="0"/>
              <a:t>formation of bubbles (gas)</a:t>
            </a:r>
          </a:p>
          <a:p>
            <a:r>
              <a:rPr lang="en-US" dirty="0"/>
              <a:t>f</a:t>
            </a:r>
            <a:r>
              <a:rPr lang="en-US" dirty="0" smtClean="0"/>
              <a:t>ormation of a </a:t>
            </a:r>
            <a:r>
              <a:rPr lang="en-US" b="1" dirty="0" smtClean="0"/>
              <a:t>precipitate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hange in </a:t>
            </a:r>
            <a:r>
              <a:rPr lang="en-US" dirty="0" err="1" smtClean="0"/>
              <a:t>odour</a:t>
            </a:r>
            <a:endParaRPr lang="en-US" dirty="0" smtClean="0"/>
          </a:p>
          <a:p>
            <a:r>
              <a:rPr lang="en-US" dirty="0"/>
              <a:t>p</a:t>
            </a:r>
            <a:r>
              <a:rPr lang="en-US" dirty="0" smtClean="0"/>
              <a:t>roduction of light and heat</a:t>
            </a:r>
            <a:endParaRPr lang="en-US" dirty="0"/>
          </a:p>
        </p:txBody>
      </p:sp>
      <p:pic>
        <p:nvPicPr>
          <p:cNvPr id="6" name="Content Placeholder 5" descr="15923197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4007" b="-240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1097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Chemical Reactions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The types of chemical reactions that you will need to recognize:</a:t>
            </a:r>
          </a:p>
          <a:p>
            <a:r>
              <a:rPr lang="en-US" dirty="0" smtClean="0"/>
              <a:t>Synthesis</a:t>
            </a:r>
          </a:p>
          <a:p>
            <a:r>
              <a:rPr lang="en-US" dirty="0" smtClean="0"/>
              <a:t>Decomposition</a:t>
            </a:r>
          </a:p>
          <a:p>
            <a:r>
              <a:rPr lang="en-US" dirty="0" smtClean="0"/>
              <a:t>Single displacement</a:t>
            </a:r>
          </a:p>
          <a:p>
            <a:r>
              <a:rPr lang="en-US" dirty="0" smtClean="0"/>
              <a:t>Double displacement</a:t>
            </a:r>
          </a:p>
          <a:p>
            <a:r>
              <a:rPr lang="en-US" dirty="0" smtClean="0"/>
              <a:t>Combustion</a:t>
            </a:r>
          </a:p>
          <a:p>
            <a:r>
              <a:rPr lang="en-US" dirty="0" smtClean="0"/>
              <a:t>Neutralization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869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 Reactions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1137355"/>
          </a:xfrm>
        </p:spPr>
        <p:txBody>
          <a:bodyPr/>
          <a:lstStyle/>
          <a:p>
            <a:r>
              <a:rPr lang="en-US" dirty="0" smtClean="0"/>
              <a:t>Two or more reactants combine to form a new product</a:t>
            </a:r>
            <a:endParaRPr lang="en-US" dirty="0"/>
          </a:p>
        </p:txBody>
      </p:sp>
      <p:pic>
        <p:nvPicPr>
          <p:cNvPr id="7" name="Content Placeholder 6" descr="synthsis_reaction2_(1)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577" b="-12577"/>
          <a:stretch>
            <a:fillRect/>
          </a:stretch>
        </p:blipFill>
        <p:spPr>
          <a:xfrm>
            <a:off x="762000" y="3076575"/>
            <a:ext cx="7924800" cy="3049588"/>
          </a:xfrm>
        </p:spPr>
      </p:pic>
    </p:spTree>
    <p:extLst>
      <p:ext uri="{BB962C8B-B14F-4D97-AF65-F5344CB8AC3E}">
        <p14:creationId xmlns:p14="http://schemas.microsoft.com/office/powerpoint/2010/main" val="3895785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 Reactions</a:t>
            </a:r>
            <a:endParaRPr lang="en-US" dirty="0"/>
          </a:p>
        </p:txBody>
      </p:sp>
      <p:pic>
        <p:nvPicPr>
          <p:cNvPr id="9" name="Content Placeholder 8" descr="synthesis reaction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8127" b="-28127"/>
          <a:stretch>
            <a:fillRect/>
          </a:stretch>
        </p:blipFill>
        <p:spPr>
          <a:xfrm>
            <a:off x="457200" y="584208"/>
            <a:ext cx="4038600" cy="4525963"/>
          </a:xfrm>
        </p:spPr>
      </p:pic>
      <p:pic>
        <p:nvPicPr>
          <p:cNvPr id="10" name="Content Placeholder 9" descr="synthesis-reactions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051" b="-34051"/>
          <a:stretch>
            <a:fillRect/>
          </a:stretch>
        </p:blipFill>
        <p:spPr>
          <a:xfrm>
            <a:off x="4648200" y="3237076"/>
            <a:ext cx="4038600" cy="4525963"/>
          </a:xfrm>
        </p:spPr>
      </p:pic>
    </p:spTree>
    <p:extLst>
      <p:ext uri="{BB962C8B-B14F-4D97-AF65-F5344CB8AC3E}">
        <p14:creationId xmlns:p14="http://schemas.microsoft.com/office/powerpoint/2010/main" val="139735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Product?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 H</a:t>
            </a:r>
            <a:r>
              <a:rPr lang="en-US" baseline="-25000" dirty="0" smtClean="0"/>
              <a:t>2</a:t>
            </a:r>
            <a:r>
              <a:rPr lang="en-US" dirty="0" smtClean="0"/>
              <a:t> + 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2 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+ O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2 </a:t>
            </a:r>
            <a:r>
              <a:rPr lang="en-US" dirty="0" smtClean="0">
                <a:solidFill>
                  <a:srgbClr val="FF0000"/>
                </a:solidFill>
              </a:rPr>
              <a:t>H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O </a:t>
            </a:r>
            <a:endParaRPr lang="en-US" dirty="0" smtClean="0">
              <a:solidFill>
                <a:srgbClr val="FF0000"/>
              </a:solidFill>
              <a:sym typeface="Wingdings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</a:t>
            </a:r>
            <a:r>
              <a:rPr lang="en-US" baseline="-25000" dirty="0" smtClean="0"/>
              <a:t>2(g) </a:t>
            </a:r>
            <a:r>
              <a:rPr lang="en-US" dirty="0" smtClean="0"/>
              <a:t>+ 3H</a:t>
            </a:r>
            <a:r>
              <a:rPr lang="en-US" baseline="-25000" dirty="0" smtClean="0"/>
              <a:t>2(g) </a:t>
            </a:r>
            <a:r>
              <a:rPr lang="en-US" dirty="0" smtClean="0">
                <a:sym typeface="Wingdings"/>
              </a:rPr>
              <a:t>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baseline="-25000" dirty="0" smtClean="0">
                <a:solidFill>
                  <a:srgbClr val="FF0000"/>
                </a:solidFill>
              </a:rPr>
              <a:t>2(g) </a:t>
            </a:r>
            <a:r>
              <a:rPr lang="en-US" dirty="0" smtClean="0">
                <a:solidFill>
                  <a:srgbClr val="FF0000"/>
                </a:solidFill>
              </a:rPr>
              <a:t>+ 3H</a:t>
            </a:r>
            <a:r>
              <a:rPr lang="en-US" baseline="-25000" dirty="0" smtClean="0">
                <a:solidFill>
                  <a:srgbClr val="FF0000"/>
                </a:solidFill>
              </a:rPr>
              <a:t>2(g)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2 </a:t>
            </a:r>
            <a:r>
              <a:rPr lang="en-US" dirty="0" smtClean="0">
                <a:solidFill>
                  <a:srgbClr val="FF0000"/>
                </a:solidFill>
              </a:rPr>
              <a:t>NH</a:t>
            </a:r>
            <a:r>
              <a:rPr lang="en-US" baseline="-25000" dirty="0" smtClean="0">
                <a:solidFill>
                  <a:srgbClr val="FF0000"/>
                </a:solidFill>
              </a:rPr>
              <a:t>3(g) </a:t>
            </a:r>
            <a:endParaRPr lang="en-US" dirty="0" smtClean="0">
              <a:solidFill>
                <a:srgbClr val="FF0000"/>
              </a:solidFill>
              <a:sym typeface="Wingdings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</a:t>
            </a:r>
            <a:r>
              <a:rPr lang="en-US" baseline="-25000" dirty="0" smtClean="0"/>
              <a:t>2(g) </a:t>
            </a:r>
            <a:r>
              <a:rPr lang="en-US" dirty="0" smtClean="0"/>
              <a:t>+ O</a:t>
            </a:r>
            <a:r>
              <a:rPr lang="en-US" baseline="-25000" dirty="0" smtClean="0"/>
              <a:t>2(g) </a:t>
            </a:r>
            <a:r>
              <a:rPr lang="en-US" dirty="0" smtClean="0">
                <a:sym typeface="Wingdings"/>
              </a:rPr>
              <a:t>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baseline="-25000" dirty="0" smtClean="0">
                <a:solidFill>
                  <a:srgbClr val="FF0000"/>
                </a:solidFill>
              </a:rPr>
              <a:t>2(g) </a:t>
            </a:r>
            <a:r>
              <a:rPr lang="en-US" dirty="0" smtClean="0">
                <a:solidFill>
                  <a:srgbClr val="FF0000"/>
                </a:solidFill>
              </a:rPr>
              <a:t>+ O</a:t>
            </a:r>
            <a:r>
              <a:rPr lang="en-US" baseline="-25000" dirty="0" smtClean="0">
                <a:solidFill>
                  <a:srgbClr val="FF0000"/>
                </a:solidFill>
              </a:rPr>
              <a:t>2(g)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2 </a:t>
            </a:r>
            <a:r>
              <a:rPr lang="en-US" dirty="0" smtClean="0">
                <a:solidFill>
                  <a:srgbClr val="FF0000"/>
                </a:solidFill>
              </a:rPr>
              <a:t>NO</a:t>
            </a:r>
            <a:r>
              <a:rPr lang="en-US" baseline="-25000" dirty="0" smtClean="0">
                <a:solidFill>
                  <a:srgbClr val="FF0000"/>
                </a:solidFill>
              </a:rPr>
              <a:t>(g) </a:t>
            </a:r>
            <a:endParaRPr lang="en-US" dirty="0" smtClean="0">
              <a:solidFill>
                <a:srgbClr val="FF0000"/>
              </a:solidFill>
              <a:sym typeface="Wingdings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 NO</a:t>
            </a:r>
            <a:r>
              <a:rPr lang="en-US" baseline="-25000" dirty="0" smtClean="0"/>
              <a:t>(g) </a:t>
            </a:r>
            <a:r>
              <a:rPr lang="en-US" dirty="0" smtClean="0"/>
              <a:t>+ O</a:t>
            </a:r>
            <a:r>
              <a:rPr lang="en-US" baseline="-25000" dirty="0" smtClean="0"/>
              <a:t>2(g) </a:t>
            </a:r>
            <a:r>
              <a:rPr lang="en-US" dirty="0" smtClean="0">
                <a:sym typeface="Wingdings"/>
              </a:rPr>
              <a:t></a:t>
            </a:r>
            <a:r>
              <a:rPr lang="en-US" baseline="-25000" dirty="0" smtClean="0"/>
              <a:t> </a:t>
            </a:r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2 NO</a:t>
            </a:r>
            <a:r>
              <a:rPr lang="en-US" baseline="-25000" dirty="0" smtClean="0">
                <a:solidFill>
                  <a:srgbClr val="FF0000"/>
                </a:solidFill>
              </a:rPr>
              <a:t>(g) </a:t>
            </a:r>
            <a:r>
              <a:rPr lang="en-US" dirty="0" smtClean="0">
                <a:solidFill>
                  <a:srgbClr val="FF0000"/>
                </a:solidFill>
              </a:rPr>
              <a:t>+ O</a:t>
            </a:r>
            <a:r>
              <a:rPr lang="en-US" baseline="-25000" dirty="0" smtClean="0">
                <a:solidFill>
                  <a:srgbClr val="FF0000"/>
                </a:solidFill>
              </a:rPr>
              <a:t>2(g)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2 NO</a:t>
            </a:r>
            <a:r>
              <a:rPr lang="en-US" baseline="-25000" dirty="0" smtClean="0">
                <a:solidFill>
                  <a:srgbClr val="FF0000"/>
                </a:solidFill>
                <a:sym typeface="Wingdings"/>
              </a:rPr>
              <a:t>2(g)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623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 Reactions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1137355"/>
          </a:xfrm>
        </p:spPr>
        <p:txBody>
          <a:bodyPr/>
          <a:lstStyle/>
          <a:p>
            <a:r>
              <a:rPr lang="en-US" dirty="0" smtClean="0"/>
              <a:t>A compound breaks down (decomposes) into two or more simpler compounds or elements.</a:t>
            </a:r>
            <a:endParaRPr lang="en-US" dirty="0"/>
          </a:p>
        </p:txBody>
      </p:sp>
      <p:pic>
        <p:nvPicPr>
          <p:cNvPr id="3" name="Content Placeholder 2" descr="1976357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264" b="-15264"/>
          <a:stretch>
            <a:fillRect/>
          </a:stretch>
        </p:blipFill>
        <p:spPr>
          <a:xfrm>
            <a:off x="819150" y="3019425"/>
            <a:ext cx="7867650" cy="3106738"/>
          </a:xfrm>
        </p:spPr>
      </p:pic>
    </p:spTree>
    <p:extLst>
      <p:ext uri="{BB962C8B-B14F-4D97-AF65-F5344CB8AC3E}">
        <p14:creationId xmlns:p14="http://schemas.microsoft.com/office/powerpoint/2010/main" val="3624247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 Reactions</a:t>
            </a:r>
            <a:endParaRPr lang="en-US" dirty="0"/>
          </a:p>
        </p:txBody>
      </p:sp>
      <p:pic>
        <p:nvPicPr>
          <p:cNvPr id="9" name="Content Placeholder 8" descr="hydrogen_peroxide_decomposition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72" b="-1772"/>
          <a:stretch>
            <a:fillRect/>
          </a:stretch>
        </p:blipFill>
        <p:spPr>
          <a:xfrm>
            <a:off x="457200" y="3838575"/>
            <a:ext cx="8229600" cy="2287588"/>
          </a:xfrm>
        </p:spPr>
      </p:pic>
      <p:pic>
        <p:nvPicPr>
          <p:cNvPr id="10" name="Content Placeholder 9" descr="Electrolysis_of_Water.png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4183" r="-54183"/>
          <a:stretch>
            <a:fillRect/>
          </a:stretch>
        </p:blipFill>
        <p:spPr>
          <a:xfrm>
            <a:off x="457200" y="1543050"/>
            <a:ext cx="8008938" cy="2238375"/>
          </a:xfrm>
        </p:spPr>
      </p:pic>
    </p:spTree>
    <p:extLst>
      <p:ext uri="{BB962C8B-B14F-4D97-AF65-F5344CB8AC3E}">
        <p14:creationId xmlns:p14="http://schemas.microsoft.com/office/powerpoint/2010/main" val="873667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Decomposition Reactions</a:t>
            </a:r>
            <a:endParaRPr lang="en-US" dirty="0"/>
          </a:p>
        </p:txBody>
      </p:sp>
      <p:pic>
        <p:nvPicPr>
          <p:cNvPr id="5" name="Content Placeholder 4" descr="tnteqn2.gi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814" b="-31814"/>
          <a:stretch>
            <a:fillRect/>
          </a:stretch>
        </p:blipFill>
        <p:spPr>
          <a:xfrm>
            <a:off x="457200" y="1600200"/>
            <a:ext cx="8229600" cy="2012950"/>
          </a:xfrm>
        </p:spPr>
      </p:pic>
      <p:pic>
        <p:nvPicPr>
          <p:cNvPr id="6" name="Content Placeholder 5" descr="tnttitle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77" b="22977"/>
          <a:stretch>
            <a:fillRect/>
          </a:stretch>
        </p:blipFill>
        <p:spPr>
          <a:xfrm>
            <a:off x="457200" y="3613150"/>
            <a:ext cx="8229600" cy="2513013"/>
          </a:xfrm>
        </p:spPr>
      </p:pic>
    </p:spTree>
    <p:extLst>
      <p:ext uri="{BB962C8B-B14F-4D97-AF65-F5344CB8AC3E}">
        <p14:creationId xmlns:p14="http://schemas.microsoft.com/office/powerpoint/2010/main" val="2282180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780</Words>
  <Application>Microsoft Macintosh PowerPoint</Application>
  <PresentationFormat>On-screen Show (4:3)</PresentationFormat>
  <Paragraphs>93</Paragraphs>
  <Slides>16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Classifying Chemical Reactions</vt:lpstr>
      <vt:lpstr>Evidence of Chemical Change</vt:lpstr>
      <vt:lpstr>Classifying Chemical Reactions</vt:lpstr>
      <vt:lpstr>Synthesis Reactions</vt:lpstr>
      <vt:lpstr>Synthesis Reactions</vt:lpstr>
      <vt:lpstr>What is the Product?</vt:lpstr>
      <vt:lpstr>Decomposition Reactions</vt:lpstr>
      <vt:lpstr>Decomposition Reactions</vt:lpstr>
      <vt:lpstr>Decomposition Reactions</vt:lpstr>
      <vt:lpstr>Single Displacement Reactions</vt:lpstr>
      <vt:lpstr>Single Displacement Reactions</vt:lpstr>
      <vt:lpstr>Activity Series</vt:lpstr>
      <vt:lpstr>Activity Series</vt:lpstr>
      <vt:lpstr>Non-metals displacing non-metals</vt:lpstr>
      <vt:lpstr>Double Displacement Reactions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Classifying Chemical Reactions</dc:title>
  <dc:creator>rubina khan</dc:creator>
  <cp:lastModifiedBy>rubina khan</cp:lastModifiedBy>
  <cp:revision>67</cp:revision>
  <dcterms:created xsi:type="dcterms:W3CDTF">2017-02-26T22:41:12Z</dcterms:created>
  <dcterms:modified xsi:type="dcterms:W3CDTF">2017-02-27T00:08:50Z</dcterms:modified>
</cp:coreProperties>
</file>